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40" r:id="rId2"/>
    <p:sldId id="4167" r:id="rId3"/>
    <p:sldId id="3878" r:id="rId4"/>
    <p:sldId id="3879" r:id="rId5"/>
    <p:sldId id="4061" r:id="rId6"/>
    <p:sldId id="4207" r:id="rId7"/>
    <p:sldId id="4208" r:id="rId8"/>
    <p:sldId id="4209" r:id="rId9"/>
    <p:sldId id="4210" r:id="rId10"/>
    <p:sldId id="4078" r:id="rId11"/>
    <p:sldId id="4067" r:id="rId12"/>
    <p:sldId id="3886" r:id="rId13"/>
    <p:sldId id="3888" r:id="rId14"/>
    <p:sldId id="4211" r:id="rId15"/>
    <p:sldId id="4202" r:id="rId16"/>
    <p:sldId id="4212" r:id="rId17"/>
    <p:sldId id="4216" r:id="rId18"/>
    <p:sldId id="4213" r:id="rId19"/>
    <p:sldId id="4214" r:id="rId20"/>
    <p:sldId id="4215" r:id="rId21"/>
    <p:sldId id="2952" r:id="rId22"/>
  </p:sldIdLst>
  <p:sldSz cx="9144000" cy="6858000" type="screen4x3"/>
  <p:notesSz cx="6797675" cy="987425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CCFFCC"/>
    <a:srgbClr val="0066FF"/>
    <a:srgbClr val="FFE6CD"/>
    <a:srgbClr val="FFCC99"/>
    <a:srgbClr val="FF0000"/>
    <a:srgbClr val="33660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1168" autoAdjust="0"/>
  </p:normalViewPr>
  <p:slideViewPr>
    <p:cSldViewPr snapToGrid="0">
      <p:cViewPr varScale="1">
        <p:scale>
          <a:sx n="95" d="100"/>
          <a:sy n="95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352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t" anchorCtr="0" compatLnSpc="1">
            <a:prstTxWarp prst="textNoShape">
              <a:avLst/>
            </a:prstTxWarp>
          </a:bodyPr>
          <a:lstStyle>
            <a:lvl1pPr defTabSz="926396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t" anchorCtr="0" compatLnSpc="1">
            <a:prstTxWarp prst="textNoShape">
              <a:avLst/>
            </a:prstTxWarp>
          </a:bodyPr>
          <a:lstStyle>
            <a:lvl1pPr algn="r" defTabSz="926396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89C0C4EF-99E6-4287-868C-F13EB539DDE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80422"/>
            <a:ext cx="294352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b" anchorCtr="0" compatLnSpc="1">
            <a:prstTxWarp prst="textNoShape">
              <a:avLst/>
            </a:prstTxWarp>
          </a:bodyPr>
          <a:lstStyle>
            <a:lvl1pPr defTabSz="926396">
              <a:defRPr sz="1200" b="0" smtClean="0"/>
            </a:lvl1pPr>
          </a:lstStyle>
          <a:p>
            <a:pPr>
              <a:defRPr/>
            </a:pPr>
            <a:r>
              <a:rPr lang="ru-RU"/>
              <a:t>COMP3\D:\DOCUMENTS\СП Ковтун\Звіт ДМС-2011\Zvit 2011 ot 27-01-2012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b" anchorCtr="0" compatLnSpc="1">
            <a:prstTxWarp prst="textNoShape">
              <a:avLst/>
            </a:prstTxWarp>
          </a:bodyPr>
          <a:lstStyle>
            <a:lvl1pPr algn="r" defTabSz="926396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3E2A360-09D9-4CF4-A0EF-B4C2388DC83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352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t" anchorCtr="0" compatLnSpc="1">
            <a:prstTxWarp prst="textNoShape">
              <a:avLst/>
            </a:prstTxWarp>
          </a:bodyPr>
          <a:lstStyle>
            <a:lvl1pPr defTabSz="926396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t" anchorCtr="0" compatLnSpc="1">
            <a:prstTxWarp prst="textNoShape">
              <a:avLst/>
            </a:prstTxWarp>
          </a:bodyPr>
          <a:lstStyle>
            <a:lvl1pPr algn="r" defTabSz="926396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C0AA3F05-BB81-4A02-B2EE-CCA9FD7B8C8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4538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4" y="4690212"/>
            <a:ext cx="5438791" cy="44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0422"/>
            <a:ext cx="294352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b" anchorCtr="0" compatLnSpc="1">
            <a:prstTxWarp prst="textNoShape">
              <a:avLst/>
            </a:prstTxWarp>
          </a:bodyPr>
          <a:lstStyle>
            <a:lvl1pPr defTabSz="926396">
              <a:defRPr sz="1200" b="0" smtClean="0"/>
            </a:lvl1pPr>
          </a:lstStyle>
          <a:p>
            <a:pPr>
              <a:defRPr/>
            </a:pPr>
            <a:r>
              <a:rPr lang="ru-RU"/>
              <a:t>COMP3\D:\DOCUMENTS\СП Ковтун\Звіт ДМС-2011\Zvit 2011 ot 27-01-2012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2" tIns="46279" rIns="92562" bIns="46279" numCol="1" anchor="b" anchorCtr="0" compatLnSpc="1">
            <a:prstTxWarp prst="textNoShape">
              <a:avLst/>
            </a:prstTxWarp>
          </a:bodyPr>
          <a:lstStyle>
            <a:lvl1pPr algn="r" defTabSz="926396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4CDC830-5AC3-487F-A10C-5A42631155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734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A177C-443D-4DD4-9265-14EDFA49298C}" type="slidenum">
              <a:rPr lang="uk-UA" smtClean="0"/>
              <a:pPr/>
              <a:t>1</a:t>
            </a:fld>
            <a:endParaRPr lang="uk-UA" smtClean="0"/>
          </a:p>
        </p:txBody>
      </p:sp>
      <p:sp>
        <p:nvSpPr>
          <p:cNvPr id="188419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4E43E814-8A27-4F0F-805A-4EEF28BA91FA}" type="slidenum">
              <a:rPr lang="uk-UA" sz="1200" b="0"/>
              <a:pPr algn="r" defTabSz="926396"/>
              <a:t>1</a:t>
            </a:fld>
            <a:endParaRPr lang="uk-UA" sz="1200" b="0"/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0CED5B-F9A6-4D73-B199-FDD4F8C9A1BD}" type="datetime1">
              <a:rPr lang="ru-RU" smtClean="0">
                <a:latin typeface="Arial" charset="0"/>
              </a:rPr>
              <a:pPr/>
              <a:t>18.02.2016</a:t>
            </a:fld>
            <a:endParaRPr lang="ru-RU" smtClean="0">
              <a:latin typeface="Arial" charset="0"/>
            </a:endParaRPr>
          </a:p>
        </p:txBody>
      </p:sp>
      <p:sp>
        <p:nvSpPr>
          <p:cNvPr id="188421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A69AB5BD-235C-410D-B5EB-BE97B1EDA514}" type="slidenum">
              <a:rPr lang="uk-UA" sz="1200" b="0"/>
              <a:pPr algn="r" defTabSz="926396"/>
              <a:t>1</a:t>
            </a:fld>
            <a:endParaRPr lang="uk-UA" sz="1200" b="0"/>
          </a:p>
        </p:txBody>
      </p:sp>
      <p:sp>
        <p:nvSpPr>
          <p:cNvPr id="188422" name="Rectangle 3"/>
          <p:cNvSpPr txBox="1">
            <a:spLocks noGrp="1" noChangeArrowheads="1"/>
          </p:cNvSpPr>
          <p:nvPr/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B21AEE63-F53C-4335-BC8D-0A840B3F8216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1884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COMP3\D:\DOCUMENTS\СП Ковтун\Звіт ДМС-2011\Zvit 2011 ot 27-01-2012</a:t>
            </a:r>
          </a:p>
        </p:txBody>
      </p:sp>
      <p:sp>
        <p:nvSpPr>
          <p:cNvPr id="188424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06E5AC2A-81E2-4090-AFD2-42D9DA1B3C50}" type="slidenum">
              <a:rPr lang="uk-UA" sz="1200" b="0"/>
              <a:pPr algn="r" defTabSz="926396"/>
              <a:t>1</a:t>
            </a:fld>
            <a:endParaRPr lang="uk-UA" sz="1200" b="0"/>
          </a:p>
        </p:txBody>
      </p:sp>
      <p:sp>
        <p:nvSpPr>
          <p:cNvPr id="188425" name="Rectangle 3"/>
          <p:cNvSpPr txBox="1">
            <a:spLocks noGrp="1" noChangeArrowheads="1"/>
          </p:cNvSpPr>
          <p:nvPr/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9513A5C4-A321-4577-A21F-A41F7E16CA55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188426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E43BE4A7-6F36-4A89-8375-EC1418BE1CEC}" type="slidenum">
              <a:rPr lang="uk-UA" sz="1200" b="0"/>
              <a:pPr algn="r" defTabSz="926396"/>
              <a:t>1</a:t>
            </a:fld>
            <a:endParaRPr lang="uk-UA" sz="1200" b="0"/>
          </a:p>
        </p:txBody>
      </p:sp>
      <p:sp>
        <p:nvSpPr>
          <p:cNvPr id="188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4538"/>
            <a:ext cx="4929188" cy="3697287"/>
          </a:xfrm>
          <a:ln/>
        </p:spPr>
      </p:sp>
      <p:sp>
        <p:nvSpPr>
          <p:cNvPr id="188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42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105E5-883C-4EF9-9CA6-4E120CE46AF6}" type="slidenum">
              <a:rPr lang="uk-UA" smtClean="0"/>
              <a:pPr/>
              <a:t>3</a:t>
            </a:fld>
            <a:endParaRPr lang="uk-UA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DAC35B61-4467-4345-99B4-418EFE56023B}" type="slidenum">
              <a:rPr lang="uk-UA" sz="1200" b="0"/>
              <a:pPr algn="r" defTabSz="926396"/>
              <a:t>3</a:t>
            </a:fld>
            <a:endParaRPr lang="uk-UA" sz="1200" b="0"/>
          </a:p>
        </p:txBody>
      </p:sp>
      <p:sp>
        <p:nvSpPr>
          <p:cNvPr id="19460" name="Rectangle 3"/>
          <p:cNvSpPr txBox="1">
            <a:spLocks noGrp="1" noChangeArrowheads="1"/>
          </p:cNvSpPr>
          <p:nvPr/>
        </p:nvSpPr>
        <p:spPr bwMode="auto">
          <a:xfrm>
            <a:off x="3850532" y="4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8F0CE931-FC3A-41E3-9E09-06A9F61FC3C9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19461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A7123DF6-3475-406C-8096-D1851B5CC556}" type="slidenum">
              <a:rPr lang="uk-UA" sz="1200" b="0"/>
              <a:pPr algn="r" defTabSz="926396"/>
              <a:t>3</a:t>
            </a:fld>
            <a:endParaRPr lang="uk-UA" sz="1200" b="0"/>
          </a:p>
        </p:txBody>
      </p:sp>
      <p:sp>
        <p:nvSpPr>
          <p:cNvPr id="19462" name="Rectangle 3"/>
          <p:cNvSpPr txBox="1">
            <a:spLocks noGrp="1" noChangeArrowheads="1"/>
          </p:cNvSpPr>
          <p:nvPr/>
        </p:nvSpPr>
        <p:spPr bwMode="auto">
          <a:xfrm>
            <a:off x="3850532" y="4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E40DDC5D-426F-4C41-89B4-9AF1E2F7E8DA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19463" name="Rectangle 6"/>
          <p:cNvSpPr txBox="1">
            <a:spLocks noGrp="1" noChangeArrowheads="1"/>
          </p:cNvSpPr>
          <p:nvPr/>
        </p:nvSpPr>
        <p:spPr bwMode="auto">
          <a:xfrm>
            <a:off x="0" y="9380769"/>
            <a:ext cx="2943884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19464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EFB5EF89-D925-42FC-AD20-590DF70D66D6}" type="slidenum">
              <a:rPr lang="uk-UA" sz="1200" b="0"/>
              <a:pPr algn="r" defTabSz="926396"/>
              <a:t>3</a:t>
            </a:fld>
            <a:endParaRPr lang="uk-UA" sz="1200" b="0"/>
          </a:p>
        </p:txBody>
      </p:sp>
      <p:sp>
        <p:nvSpPr>
          <p:cNvPr id="19465" name="Rectangle 3"/>
          <p:cNvSpPr txBox="1">
            <a:spLocks noGrp="1" noChangeArrowheads="1"/>
          </p:cNvSpPr>
          <p:nvPr/>
        </p:nvSpPr>
        <p:spPr bwMode="auto">
          <a:xfrm>
            <a:off x="3850532" y="3"/>
            <a:ext cx="2946057" cy="4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/>
          <a:lstStyle/>
          <a:p>
            <a:pPr algn="r" defTabSz="926396"/>
            <a:fld id="{215C0655-68AE-4ECB-8ECE-BE61CBAA09E2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19466" name="Rectangle 6"/>
          <p:cNvSpPr txBox="1">
            <a:spLocks noGrp="1" noChangeArrowheads="1"/>
          </p:cNvSpPr>
          <p:nvPr/>
        </p:nvSpPr>
        <p:spPr bwMode="auto">
          <a:xfrm>
            <a:off x="0" y="9378466"/>
            <a:ext cx="2944971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19467" name="Rectangle 7"/>
          <p:cNvSpPr txBox="1">
            <a:spLocks noGrp="1" noChangeArrowheads="1"/>
          </p:cNvSpPr>
          <p:nvPr/>
        </p:nvSpPr>
        <p:spPr bwMode="auto">
          <a:xfrm>
            <a:off x="3850532" y="9378466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algn="r" defTabSz="926396"/>
            <a:fld id="{868957F4-FE5D-4823-B2D4-416BD5F72923}" type="slidenum">
              <a:rPr lang="uk-UA" sz="1200" b="0"/>
              <a:pPr algn="r" defTabSz="926396"/>
              <a:t>3</a:t>
            </a:fld>
            <a:endParaRPr lang="uk-UA" sz="1200" b="0"/>
          </a:p>
        </p:txBody>
      </p:sp>
      <p:sp>
        <p:nvSpPr>
          <p:cNvPr id="194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44538"/>
            <a:ext cx="4927600" cy="36957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42" tIns="45922" rIns="91842" bIns="45922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Подвійний магістерський ступінь з автоматизації/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механотроніки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в ЄС – країнах партнерах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ФИОТ</a:t>
            </a:r>
            <a:endParaRPr lang="en-US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Створення сучасної магістерської програми з промислової екології 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ФЕА</a:t>
            </a:r>
            <a:endParaRPr lang="en-US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Імплементація політики і засобів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для роботи з якості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на інституціональному рівні ИПСА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Запровадження навчання третього циклу – докторської програми з відновлювальної енергетики та 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екотехнологій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uk-UA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ДНР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70" name="Номер слайда 3"/>
          <p:cNvSpPr txBox="1">
            <a:spLocks noGrp="1"/>
          </p:cNvSpPr>
          <p:nvPr/>
        </p:nvSpPr>
        <p:spPr bwMode="auto">
          <a:xfrm>
            <a:off x="3849444" y="9378466"/>
            <a:ext cx="2947144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2" tIns="45922" rIns="91842" bIns="45922" anchor="b"/>
          <a:lstStyle/>
          <a:p>
            <a:pPr algn="r" eaLnBrk="0" hangingPunct="0"/>
            <a:fld id="{E796D40A-2ACB-45DE-830F-02E12695626B}" type="slidenum">
              <a:rPr lang="ru-RU" sz="1200" b="0">
                <a:cs typeface="Arial" charset="0"/>
              </a:rPr>
              <a:pPr algn="r" eaLnBrk="0" hangingPunct="0"/>
              <a:t>3</a:t>
            </a:fld>
            <a:endParaRPr lang="ru-RU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2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6BAAD-34B0-48A0-8DE5-B7C197DE2108}" type="slidenum">
              <a:rPr lang="uk-UA" smtClean="0"/>
              <a:pPr/>
              <a:t>4</a:t>
            </a:fld>
            <a:endParaRPr lang="uk-UA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832F228B-1371-446C-A3AD-09C138CD5794}" type="slidenum">
              <a:rPr lang="uk-UA" sz="1200" b="0"/>
              <a:pPr algn="r" defTabSz="926396"/>
              <a:t>4</a:t>
            </a:fld>
            <a:endParaRPr lang="uk-UA" sz="1200" b="0"/>
          </a:p>
        </p:txBody>
      </p:sp>
      <p:sp>
        <p:nvSpPr>
          <p:cNvPr id="20484" name="Rectangle 3"/>
          <p:cNvSpPr txBox="1">
            <a:spLocks noGrp="1" noChangeArrowheads="1"/>
          </p:cNvSpPr>
          <p:nvPr/>
        </p:nvSpPr>
        <p:spPr bwMode="auto">
          <a:xfrm>
            <a:off x="3850532" y="4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BB5F60D0-EDC1-48E8-8816-FBC8C580406D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0485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9729FED7-F2DF-4301-A3FB-4DC9DD38741E}" type="slidenum">
              <a:rPr lang="uk-UA" sz="1200" b="0"/>
              <a:pPr algn="r" defTabSz="926396"/>
              <a:t>4</a:t>
            </a:fld>
            <a:endParaRPr lang="uk-UA" sz="1200" b="0"/>
          </a:p>
        </p:txBody>
      </p:sp>
      <p:sp>
        <p:nvSpPr>
          <p:cNvPr id="20486" name="Rectangle 3"/>
          <p:cNvSpPr txBox="1">
            <a:spLocks noGrp="1" noChangeArrowheads="1"/>
          </p:cNvSpPr>
          <p:nvPr/>
        </p:nvSpPr>
        <p:spPr bwMode="auto">
          <a:xfrm>
            <a:off x="3850532" y="4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A29F5873-9ECE-47AD-9210-AE16460D41A5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0487" name="Rectangle 6"/>
          <p:cNvSpPr txBox="1">
            <a:spLocks noGrp="1" noChangeArrowheads="1"/>
          </p:cNvSpPr>
          <p:nvPr/>
        </p:nvSpPr>
        <p:spPr bwMode="auto">
          <a:xfrm>
            <a:off x="0" y="9380769"/>
            <a:ext cx="2943884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20488" name="Rectangle 7"/>
          <p:cNvSpPr txBox="1">
            <a:spLocks noGrp="1" noChangeArrowheads="1"/>
          </p:cNvSpPr>
          <p:nvPr/>
        </p:nvSpPr>
        <p:spPr bwMode="auto">
          <a:xfrm>
            <a:off x="3850532" y="9380769"/>
            <a:ext cx="2946057" cy="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16E3BC43-3AD3-4E3D-B3FB-42FC4E48C610}" type="slidenum">
              <a:rPr lang="uk-UA" sz="1200" b="0"/>
              <a:pPr algn="r" defTabSz="926396"/>
              <a:t>4</a:t>
            </a:fld>
            <a:endParaRPr lang="uk-UA" sz="1200" b="0"/>
          </a:p>
        </p:txBody>
      </p:sp>
      <p:sp>
        <p:nvSpPr>
          <p:cNvPr id="20489" name="Rectangle 3"/>
          <p:cNvSpPr txBox="1">
            <a:spLocks noGrp="1" noChangeArrowheads="1"/>
          </p:cNvSpPr>
          <p:nvPr/>
        </p:nvSpPr>
        <p:spPr bwMode="auto">
          <a:xfrm>
            <a:off x="3850532" y="3"/>
            <a:ext cx="2946057" cy="4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/>
          <a:lstStyle/>
          <a:p>
            <a:pPr algn="r" defTabSz="926396"/>
            <a:fld id="{72F48238-9876-4A15-AF51-64ECB20A1BA3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0490" name="Rectangle 6"/>
          <p:cNvSpPr txBox="1">
            <a:spLocks noGrp="1" noChangeArrowheads="1"/>
          </p:cNvSpPr>
          <p:nvPr/>
        </p:nvSpPr>
        <p:spPr bwMode="auto">
          <a:xfrm>
            <a:off x="0" y="9378466"/>
            <a:ext cx="2944971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20491" name="Rectangle 7"/>
          <p:cNvSpPr txBox="1">
            <a:spLocks noGrp="1" noChangeArrowheads="1"/>
          </p:cNvSpPr>
          <p:nvPr/>
        </p:nvSpPr>
        <p:spPr bwMode="auto">
          <a:xfrm>
            <a:off x="3850532" y="9378466"/>
            <a:ext cx="2946057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algn="r" defTabSz="926396"/>
            <a:fld id="{FC8AE1C6-6A83-4444-8C73-8D12A385F40B}" type="slidenum">
              <a:rPr lang="uk-UA" sz="1200" b="0"/>
              <a:pPr algn="r" defTabSz="926396"/>
              <a:t>4</a:t>
            </a:fld>
            <a:endParaRPr lang="uk-UA" sz="1200" b="0"/>
          </a:p>
        </p:txBody>
      </p:sp>
      <p:sp>
        <p:nvSpPr>
          <p:cNvPr id="2049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44538"/>
            <a:ext cx="4927600" cy="36957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42" tIns="45922" rIns="91842" bIns="45922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Подвійний магістерський ступінь з автоматизації/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механотроніки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в ЄС – країнах партнерах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ФИОТ</a:t>
            </a:r>
            <a:endParaRPr lang="en-US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Створення сучасної магістерської програми з промислової екології 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ФЕА</a:t>
            </a:r>
            <a:endParaRPr lang="en-US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Імплементація політики і засобів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для роботи з якості</a:t>
            </a:r>
            <a:r>
              <a:rPr lang="en-US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на інституціональному рівні ИПСА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Запровадження навчання третього циклу – докторської програми з відновлювальної енергетики та </a:t>
            </a:r>
            <a:r>
              <a:rPr lang="uk-UA" b="1" dirty="0" err="1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екотехнологій</a:t>
            </a: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uk-UA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ДНР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6E57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4" name="Номер слайда 3"/>
          <p:cNvSpPr txBox="1">
            <a:spLocks noGrp="1"/>
          </p:cNvSpPr>
          <p:nvPr/>
        </p:nvSpPr>
        <p:spPr bwMode="auto">
          <a:xfrm>
            <a:off x="3849444" y="9378466"/>
            <a:ext cx="2947144" cy="4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2" tIns="45922" rIns="91842" bIns="45922" anchor="b"/>
          <a:lstStyle/>
          <a:p>
            <a:pPr algn="r" eaLnBrk="0" hangingPunct="0"/>
            <a:fld id="{CA8D8462-7940-4D5E-87AC-231EA62FBBBF}" type="slidenum">
              <a:rPr lang="ru-RU" sz="1200" b="0">
                <a:cs typeface="Arial" charset="0"/>
              </a:rPr>
              <a:pPr algn="r" eaLnBrk="0" hangingPunct="0"/>
              <a:t>4</a:t>
            </a:fld>
            <a:endParaRPr lang="ru-RU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9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B5518D-D7F0-4353-99DD-1767720B515F}" type="datetime1">
              <a:rPr lang="ru-RU" smtClean="0">
                <a:latin typeface="Arial" charset="0"/>
              </a:rPr>
              <a:pPr/>
              <a:t>18.02.2016</a:t>
            </a:fld>
            <a:endParaRPr lang="ru-RU" smtClean="0">
              <a:latin typeface="Arial" charset="0"/>
            </a:endParaRPr>
          </a:p>
        </p:txBody>
      </p:sp>
      <p:sp>
        <p:nvSpPr>
          <p:cNvPr id="1741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COMP3\D:\DOCUMENTS\СП Ковтун\Звіт ДМС-2011\Zvit 2011 ot 27-01-2012</a:t>
            </a: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8BBC1-F772-48B1-87B4-CC6381A61452}" type="slidenum">
              <a:rPr lang="uk-UA" smtClean="0"/>
              <a:pPr/>
              <a:t>7</a:t>
            </a:fld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19806F-A58D-4E56-8019-26EA33D06F4F}" type="datetime1">
              <a:rPr lang="ru-RU" smtClean="0">
                <a:latin typeface="Arial" charset="0"/>
              </a:rPr>
              <a:pPr/>
              <a:t>18.02.2016</a:t>
            </a:fld>
            <a:endParaRPr lang="ru-RU" smtClean="0">
              <a:latin typeface="Arial" charset="0"/>
            </a:endParaRPr>
          </a:p>
        </p:txBody>
      </p:sp>
      <p:sp>
        <p:nvSpPr>
          <p:cNvPr id="1843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COMP3\D:\DOCUMENTS\СП Ковтун\Звіт ДМС-2011\Zvit 2011 ot 27-01-2012</a:t>
            </a:r>
          </a:p>
        </p:txBody>
      </p:sp>
      <p:sp>
        <p:nvSpPr>
          <p:cNvPr id="1843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FB9CC-3B10-4630-9167-7B0886DB2CDA}" type="slidenum">
              <a:rPr lang="uk-UA" smtClean="0"/>
              <a:pPr/>
              <a:t>9</a:t>
            </a:fld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3"/>
          <p:cNvSpPr txBox="1">
            <a:spLocks noGrp="1" noChangeArrowheads="1"/>
          </p:cNvSpPr>
          <p:nvPr/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B84FD277-F684-4ED9-8855-37672953B7D1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0460D3F8-BD15-46E3-9065-7D8E6A25612E}" type="slidenum">
              <a:rPr lang="uk-UA" sz="1200" b="0"/>
              <a:pPr algn="r" defTabSz="926396"/>
              <a:t>17</a:t>
            </a:fld>
            <a:endParaRPr lang="uk-UA" sz="1200" b="0"/>
          </a:p>
        </p:txBody>
      </p:sp>
      <p:sp>
        <p:nvSpPr>
          <p:cNvPr id="232452" name="Rectangle 3"/>
          <p:cNvSpPr txBox="1">
            <a:spLocks noGrp="1" noChangeArrowheads="1"/>
          </p:cNvSpPr>
          <p:nvPr/>
        </p:nvSpPr>
        <p:spPr bwMode="auto">
          <a:xfrm>
            <a:off x="3850895" y="1"/>
            <a:ext cx="2945695" cy="4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/>
          <a:lstStyle/>
          <a:p>
            <a:pPr algn="r" defTabSz="926396"/>
            <a:fld id="{3CE5B63B-BD17-437E-99CF-89FF6EF6F3AC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32453" name="Rectangle 6"/>
          <p:cNvSpPr txBox="1">
            <a:spLocks noGrp="1" noChangeArrowheads="1"/>
          </p:cNvSpPr>
          <p:nvPr/>
        </p:nvSpPr>
        <p:spPr bwMode="auto">
          <a:xfrm>
            <a:off x="2" y="9380422"/>
            <a:ext cx="294352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232454" name="Rectangle 7"/>
          <p:cNvSpPr txBox="1">
            <a:spLocks noGrp="1" noChangeArrowheads="1"/>
          </p:cNvSpPr>
          <p:nvPr/>
        </p:nvSpPr>
        <p:spPr bwMode="auto">
          <a:xfrm>
            <a:off x="3850895" y="9380422"/>
            <a:ext cx="2945695" cy="4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2" tIns="46279" rIns="92562" bIns="46279" anchor="b"/>
          <a:lstStyle/>
          <a:p>
            <a:pPr algn="r" defTabSz="926396"/>
            <a:fld id="{6282D2F2-44C3-4D69-8064-8C1B48CF7599}" type="slidenum">
              <a:rPr lang="uk-UA" sz="1200" b="0"/>
              <a:pPr algn="r" defTabSz="926396"/>
              <a:t>17</a:t>
            </a:fld>
            <a:endParaRPr lang="uk-UA" sz="1200" b="0"/>
          </a:p>
        </p:txBody>
      </p:sp>
      <p:sp>
        <p:nvSpPr>
          <p:cNvPr id="232455" name="Rectangle 3"/>
          <p:cNvSpPr txBox="1">
            <a:spLocks noGrp="1" noChangeArrowheads="1"/>
          </p:cNvSpPr>
          <p:nvPr/>
        </p:nvSpPr>
        <p:spPr bwMode="auto">
          <a:xfrm>
            <a:off x="3850895" y="2"/>
            <a:ext cx="2945695" cy="4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/>
          <a:lstStyle/>
          <a:p>
            <a:pPr algn="r" defTabSz="926396"/>
            <a:fld id="{7FA094DC-5894-477B-B17D-56C0E92E18C8}" type="datetime1">
              <a:rPr lang="ru-RU" sz="1200" b="0"/>
              <a:pPr algn="r" defTabSz="926396"/>
              <a:t>18.02.2016</a:t>
            </a:fld>
            <a:endParaRPr lang="ru-RU" sz="1200" b="0"/>
          </a:p>
        </p:txBody>
      </p:sp>
      <p:sp>
        <p:nvSpPr>
          <p:cNvPr id="232456" name="Rectangle 6"/>
          <p:cNvSpPr txBox="1">
            <a:spLocks noGrp="1" noChangeArrowheads="1"/>
          </p:cNvSpPr>
          <p:nvPr/>
        </p:nvSpPr>
        <p:spPr bwMode="auto">
          <a:xfrm>
            <a:off x="0" y="9378105"/>
            <a:ext cx="2944610" cy="4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defTabSz="926396"/>
            <a:r>
              <a:rPr lang="ru-RU" sz="1200" b="0"/>
              <a:t>COMP3\D:\DOCUMENTS\СП Ковтун\Звіт ДМС-2011\Zvit 2011 ot 27-01-2012</a:t>
            </a:r>
          </a:p>
        </p:txBody>
      </p:sp>
      <p:sp>
        <p:nvSpPr>
          <p:cNvPr id="232457" name="Rectangle 7"/>
          <p:cNvSpPr txBox="1">
            <a:spLocks noGrp="1" noChangeArrowheads="1"/>
          </p:cNvSpPr>
          <p:nvPr/>
        </p:nvSpPr>
        <p:spPr bwMode="auto">
          <a:xfrm>
            <a:off x="3850895" y="9378105"/>
            <a:ext cx="2945695" cy="4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67" tIns="46283" rIns="92567" bIns="46283" anchor="b"/>
          <a:lstStyle/>
          <a:p>
            <a:pPr algn="r" defTabSz="926396"/>
            <a:fld id="{68D65A30-8ADA-463E-A34F-E4751726AB1C}" type="slidenum">
              <a:rPr lang="uk-UA" sz="1200" b="0"/>
              <a:pPr algn="r" defTabSz="926396"/>
              <a:t>17</a:t>
            </a:fld>
            <a:endParaRPr lang="uk-UA" sz="1200" b="0"/>
          </a:p>
        </p:txBody>
      </p:sp>
      <p:sp>
        <p:nvSpPr>
          <p:cNvPr id="232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42950"/>
            <a:ext cx="4932362" cy="3698875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42" tIns="45922" rIns="91842" bIns="45922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uk-UA" b="1" dirty="0" smtClean="0">
              <a:solidFill>
                <a:srgbClr val="6E57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32460" name="Номер слайда 3"/>
          <p:cNvSpPr txBox="1">
            <a:spLocks noGrp="1"/>
          </p:cNvSpPr>
          <p:nvPr/>
        </p:nvSpPr>
        <p:spPr bwMode="auto">
          <a:xfrm>
            <a:off x="3849810" y="9378105"/>
            <a:ext cx="2946780" cy="4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2" tIns="45922" rIns="91842" bIns="45922" anchor="b"/>
          <a:lstStyle/>
          <a:p>
            <a:pPr algn="r" eaLnBrk="0" hangingPunct="0"/>
            <a:fld id="{92975BCD-A5A1-4C9D-B472-650CB8DF37F7}" type="slidenum">
              <a:rPr lang="ru-RU" sz="1200" b="0">
                <a:cs typeface="Arial" charset="0"/>
              </a:rPr>
              <a:pPr algn="r" eaLnBrk="0" hangingPunct="0"/>
              <a:t>17</a:t>
            </a:fld>
            <a:endParaRPr lang="ru-RU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8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7DC8-350B-412F-8083-5EA8E5CF9B1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960B-9047-4360-AB16-61721074127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D13E-4CC2-4870-A16F-64AA6B0DE3F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8EA2-B506-4BBA-ABB1-D88D5C5E0FA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6461-453B-4B07-8CC6-B05294FD666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B0E3-21D2-487D-B81F-FF329F533B6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9BE9-D103-4382-866E-C8F47C4063D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036B-CBD2-4442-9558-27FCC616B90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66C3-731F-4C5C-839B-37240400D11E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EF09-C945-4827-B235-2E6CC0955F3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A9A8-38A7-4831-A756-B890ECF322F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D757-58DB-4D83-A4D0-663A8F2B429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95B2-87E4-4579-A438-911DEB7CFC65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5BB3-F959-4C00-91A6-38863006A65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C3DD-72AB-43AE-8661-77DAFDE93CC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09D3-B880-4C3B-B39B-A91D3B2BE97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C7C6-A844-478B-9C6B-379286C425E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61FA-829D-433B-BBC0-387451B23BA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54BE-F915-4FEA-B57A-A0BFEE81B415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63B3-C7D7-431F-953A-2D69B75367A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1EC7-8140-4D3B-A19A-16D2B4B82DA5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7DCE-A28D-4DD5-8F8A-2E0B87F5D2E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280AD-965C-498F-9523-503E383ACEC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D0DB-0295-4C9E-A130-891FE282DE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C789-DD54-4A60-A5FA-04F29D0517E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88F5-B172-492A-A83C-CC4FA8881F8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10EC4-6EE9-4830-8FB9-363A1D70187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25A36-8A18-4EDD-9B48-4CC447E705E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938FC98E-6ECD-43B8-B28F-69169847400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FCCEE0D-6084-45D5-A6AA-3E10C58C383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71401" y="110938"/>
            <a:ext cx="9002712" cy="473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kumimoji="1" lang="uk-UA" sz="5100" smtClean="0">
                <a:solidFill>
                  <a:srgbClr val="0066FF"/>
                </a:solidFill>
                <a:latin typeface="Tahoma" pitchFamily="34" charset="0"/>
              </a:rPr>
              <a:t>Представлення КПІ у міжнародному інформаційному просторі через сайти міжнародних офісів підрозділів</a:t>
            </a:r>
            <a:endParaRPr kumimoji="1" lang="uk-UA" sz="510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4751388" y="6257925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r" eaLnBrk="0" hangingPunct="0">
              <a:spcBef>
                <a:spcPct val="20000"/>
              </a:spcBef>
              <a:buClr>
                <a:srgbClr val="FFCC00"/>
              </a:buClr>
              <a:defRPr/>
            </a:pPr>
            <a:r>
              <a:rPr kumimoji="1" lang="uk-UA" sz="3200" dirty="0" smtClean="0">
                <a:solidFill>
                  <a:srgbClr val="0066FF"/>
                </a:solidFill>
                <a:latin typeface="Tahoma" pitchFamily="34" charset="0"/>
              </a:rPr>
              <a:t>1</a:t>
            </a:r>
            <a:r>
              <a:rPr kumimoji="1" lang="en-US" sz="3200" dirty="0" smtClean="0">
                <a:solidFill>
                  <a:srgbClr val="0066FF"/>
                </a:solidFill>
                <a:latin typeface="Tahoma" pitchFamily="34" charset="0"/>
              </a:rPr>
              <a:t>8 </a:t>
            </a:r>
            <a:r>
              <a:rPr kumimoji="1" lang="uk-UA" sz="3200" dirty="0">
                <a:solidFill>
                  <a:srgbClr val="0066FF"/>
                </a:solidFill>
                <a:latin typeface="Tahoma" pitchFamily="34" charset="0"/>
              </a:rPr>
              <a:t>лютого 20</a:t>
            </a:r>
            <a:r>
              <a:rPr kumimoji="1" lang="en-US" sz="3200" dirty="0" smtClean="0">
                <a:solidFill>
                  <a:srgbClr val="0066FF"/>
                </a:solidFill>
                <a:latin typeface="Tahoma" pitchFamily="34" charset="0"/>
              </a:rPr>
              <a:t>16</a:t>
            </a:r>
            <a:r>
              <a:rPr kumimoji="1" lang="uk-UA" sz="32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kumimoji="1" lang="uk-UA" sz="3200" dirty="0">
                <a:solidFill>
                  <a:srgbClr val="0066FF"/>
                </a:solidFill>
                <a:latin typeface="Tahoma" pitchFamily="34" charset="0"/>
              </a:rPr>
              <a:t>р.</a:t>
            </a:r>
            <a:endParaRPr kumimoji="1" lang="ru-RU" sz="3200" dirty="0">
              <a:solidFill>
                <a:srgbClr val="0066FF"/>
              </a:solidFill>
              <a:latin typeface="Tahoma" pitchFamily="34" charset="0"/>
            </a:endParaRPr>
          </a:p>
        </p:txBody>
      </p:sp>
      <p:pic>
        <p:nvPicPr>
          <p:cNvPr id="7172" name="Picture 4" descr="korp-1-old-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4918075"/>
            <a:ext cx="87550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58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00"/>
            <a:ext cx="2790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3886200"/>
            <a:ext cx="2559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35338" y="3729038"/>
            <a:ext cx="58086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Erasmus Mundus European Mobility with </a:t>
            </a:r>
            <a:r>
              <a:rPr lang="en-US" sz="2400" dirty="0" err="1">
                <a:solidFill>
                  <a:srgbClr val="0066FF"/>
                </a:solidFill>
                <a:latin typeface="Tahoma" pitchFamily="34" charset="0"/>
                <a:cs typeface="Arial" charset="0"/>
              </a:rPr>
              <a:t>Neighbouring</a:t>
            </a:r>
            <a:r>
              <a:rPr lang="en-US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ahoma" pitchFamily="34" charset="0"/>
                <a:cs typeface="Arial" charset="0"/>
              </a:rPr>
              <a:t>ReGion</a:t>
            </a:r>
            <a:r>
              <a:rPr lang="en-US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 in the East: Ukraine, Moldova, Belarus</a:t>
            </a:r>
            <a:r>
              <a:rPr lang="uk-UA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(ДНВР)</a:t>
            </a:r>
            <a:endParaRPr lang="ru-RU" sz="3200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63" y="1484313"/>
            <a:ext cx="17272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276600" y="1484313"/>
            <a:ext cx="57594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Trans-European Mobility Project On Education for Sustainable Development</a:t>
            </a:r>
            <a:r>
              <a:rPr lang="uk-UA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(ІХФ, ФБТ)</a:t>
            </a:r>
            <a:endParaRPr lang="ru-RU" sz="320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47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844800"/>
            <a:ext cx="2376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189288" y="2794000"/>
            <a:ext cx="5954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European and ENPI East Higher Educational</a:t>
            </a:r>
            <a:r>
              <a:rPr lang="uk-UA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Institutions</a:t>
            </a:r>
            <a:r>
              <a:rPr lang="uk-UA" sz="2400" dirty="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(ФЛ, ФПМ)</a:t>
            </a:r>
            <a:endParaRPr lang="ru-RU" sz="3200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11475" y="-68240"/>
            <a:ext cx="6232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Продовжуються</a:t>
            </a:r>
            <a:endParaRPr lang="en-US" sz="3200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uk-UA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4 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ПРОЕКТИ </a:t>
            </a: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ERASMUS MUNDUS:</a:t>
            </a:r>
            <a:endParaRPr lang="uk-UA" sz="32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335338" y="5162550"/>
            <a:ext cx="56213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ACTIVE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- </a:t>
            </a:r>
            <a:r>
              <a:rPr lang="ru-RU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Atlantic Caucasus Technical universities Initiative for Valuable Education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(ФАКС)</a:t>
            </a:r>
            <a:endParaRPr lang="ru-RU" sz="320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51" name="Picture 13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5365750"/>
            <a:ext cx="22320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228600" y="168592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66FF"/>
                </a:solidFill>
              </a:rPr>
              <a:t>1.</a:t>
            </a:r>
            <a:endParaRPr lang="ru-RU" sz="2800">
              <a:solidFill>
                <a:srgbClr val="0066FF"/>
              </a:solidFill>
            </a:endParaRP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228600" y="29083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66FF"/>
                </a:solidFill>
              </a:rPr>
              <a:t>2.</a:t>
            </a:r>
            <a:endParaRPr lang="ru-RU" sz="2800">
              <a:solidFill>
                <a:srgbClr val="0066FF"/>
              </a:solidFill>
            </a:endParaRP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250825" y="400208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66FF"/>
                </a:solidFill>
              </a:rPr>
              <a:t>3.</a:t>
            </a:r>
            <a:endParaRPr lang="ru-RU" sz="2800">
              <a:solidFill>
                <a:srgbClr val="0066FF"/>
              </a:solidFill>
            </a:endParaRP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280988" y="5426075"/>
            <a:ext cx="48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0066FF"/>
                </a:solidFill>
              </a:rPr>
              <a:t>4.</a:t>
            </a:r>
            <a:endParaRPr lang="ru-RU" sz="28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42" name="Group 30"/>
          <p:cNvGraphicFramePr>
            <a:graphicFrameLocks noGrp="1"/>
          </p:cNvGraphicFramePr>
          <p:nvPr>
            <p:ph idx="4294967295"/>
          </p:nvPr>
        </p:nvGraphicFramePr>
        <p:xfrm>
          <a:off x="0" y="619125"/>
          <a:ext cx="9144000" cy="6175248"/>
        </p:xfrm>
        <a:graphic>
          <a:graphicData uri="http://schemas.openxmlformats.org/drawingml/2006/table">
            <a:tbl>
              <a:tblPr/>
              <a:tblGrid>
                <a:gridCol w="395288"/>
                <a:gridCol w="6697662"/>
                <a:gridCol w="2051050"/>
              </a:tblGrid>
              <a:tr h="10878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проекту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329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EduMEMS</a:t>
                      </a: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Developing </a:t>
                      </a:r>
                      <a:r>
                        <a:rPr kumimoji="0" lang="en-US" sz="28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Multidomain</a:t>
                      </a: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MEMS Models for  Educational Purposes</a:t>
                      </a:r>
                      <a:endParaRPr kumimoji="0" lang="uk-UA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ІПСА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EU-Ukrainian Mathematicians for Life Sciences </a:t>
                      </a:r>
                      <a:endParaRPr kumimoji="0" lang="uk-UA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ФБМІ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24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NoGAP</a:t>
                      </a: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Knowledge Transfer Community to bridge the gap between research, innovation and business creation</a:t>
                      </a:r>
                      <a:endParaRPr kumimoji="0" lang="uk-UA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ДМС</a:t>
                      </a: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</a:t>
                      </a:r>
                      <a:r>
                        <a:rPr kumimoji="0" lang="uk-UA" sz="28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ФЕА</a:t>
                      </a: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НМК “ІПО” </a:t>
                      </a:r>
                      <a:endParaRPr kumimoji="0" lang="en-US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  <a:endParaRPr kumimoji="0" lang="uk-UA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NOTEDEV Novel </a:t>
                      </a:r>
                      <a:r>
                        <a:rPr kumimoji="0" lang="en-US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Type of Terahertz Devices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ФТІ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2388"/>
            <a:ext cx="8988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4700" b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7 </a:t>
            </a:r>
            <a:r>
              <a:rPr lang="uk-UA" sz="4700" b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РАМКОВА ПРОГРАМА ЄС</a:t>
            </a:r>
            <a:endParaRPr lang="ru-RU" sz="4700" b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12316" name="Рисунок 3" descr="fp7_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6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5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42" name="Group 30"/>
          <p:cNvGraphicFramePr>
            <a:graphicFrameLocks noGrp="1"/>
          </p:cNvGraphicFramePr>
          <p:nvPr>
            <p:ph idx="4294967295"/>
          </p:nvPr>
        </p:nvGraphicFramePr>
        <p:xfrm>
          <a:off x="0" y="1466850"/>
          <a:ext cx="9144000" cy="5391149"/>
        </p:xfrm>
        <a:graphic>
          <a:graphicData uri="http://schemas.openxmlformats.org/drawingml/2006/table">
            <a:tbl>
              <a:tblPr/>
              <a:tblGrid>
                <a:gridCol w="395288"/>
                <a:gridCol w="6697662"/>
                <a:gridCol w="2051050"/>
              </a:tblGrid>
              <a:tr h="119449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проекту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389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7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UKraine</a:t>
                      </a:r>
                      <a:r>
                        <a:rPr kumimoji="0" lang="en-US" sz="2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Replication, Awareness and </a:t>
                      </a:r>
                      <a:r>
                        <a:rPr kumimoji="0" lang="en-US" sz="27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INnovation</a:t>
                      </a:r>
                      <a:r>
                        <a:rPr kumimoji="0" lang="en-US" sz="2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based on EGNSS [UKRAINE]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ІТС, ФММ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Approximation Methods for Molecular </a:t>
                      </a:r>
                      <a:r>
                        <a:rPr kumimoji="0" lang="en-US" sz="27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Modelling</a:t>
                      </a:r>
                      <a:r>
                        <a:rPr kumimoji="0" lang="en-US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and Diagnosis Tools [AMMODIT]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ФПМ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6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uk-UA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Magnonics</a:t>
                      </a:r>
                      <a:r>
                        <a:rPr kumimoji="0" lang="en-US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Interactions and Complexity: a multifunctional aspects of spin wave dynamics</a:t>
                      </a:r>
                      <a:r>
                        <a:rPr kumimoji="0" lang="uk-UA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[</a:t>
                      </a:r>
                      <a:r>
                        <a:rPr kumimoji="0" lang="en-US" sz="27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MagIC</a:t>
                      </a:r>
                      <a:r>
                        <a:rPr kumimoji="0" lang="en-US" sz="2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]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ФБТ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Text Box 5"/>
          <p:cNvSpPr txBox="1">
            <a:spLocks noChangeArrowheads="1"/>
          </p:cNvSpPr>
          <p:nvPr/>
        </p:nvSpPr>
        <p:spPr bwMode="auto">
          <a:xfrm>
            <a:off x="1343025" y="20638"/>
            <a:ext cx="78009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700">
                <a:solidFill>
                  <a:srgbClr val="FF0000"/>
                </a:solidFill>
                <a:latin typeface="Tahoma" pitchFamily="34" charset="0"/>
                <a:cs typeface="Arial" charset="0"/>
              </a:rPr>
              <a:t>3</a:t>
            </a:r>
            <a:r>
              <a:rPr lang="en-US" sz="3700">
                <a:solidFill>
                  <a:srgbClr val="0066FF"/>
                </a:solidFill>
                <a:latin typeface="Tahoma" pitchFamily="34" charset="0"/>
                <a:cs typeface="Arial" charset="0"/>
              </a:rPr>
              <a:t> </a:t>
            </a:r>
            <a:r>
              <a:rPr lang="uk-UA" sz="3700">
                <a:solidFill>
                  <a:srgbClr val="0066FF"/>
                </a:solidFill>
                <a:latin typeface="Tahoma" pitchFamily="34" charset="0"/>
                <a:cs typeface="Arial" charset="0"/>
              </a:rPr>
              <a:t>проекти Рамкової програми ЄС з наукових досліджень та інновацій «Горизонт 2020» </a:t>
            </a:r>
          </a:p>
        </p:txBody>
      </p:sp>
      <p:pic>
        <p:nvPicPr>
          <p:cNvPr id="11288" name="Рисунок 6"/>
          <p:cNvPicPr>
            <a:picLocks noChangeAspect="1"/>
          </p:cNvPicPr>
          <p:nvPr/>
        </p:nvPicPr>
        <p:blipFill>
          <a:blip r:embed="rId2"/>
          <a:srcRect l="21996" t="21870" r="21754" b="22926"/>
          <a:stretch>
            <a:fillRect/>
          </a:stretch>
        </p:blipFill>
        <p:spPr bwMode="auto">
          <a:xfrm>
            <a:off x="0" y="550863"/>
            <a:ext cx="15890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096963"/>
          <a:ext cx="9144000" cy="5721013"/>
        </p:xfrm>
        <a:graphic>
          <a:graphicData uri="http://schemas.openxmlformats.org/drawingml/2006/table">
            <a:tbl>
              <a:tblPr/>
              <a:tblGrid>
                <a:gridCol w="6677025"/>
                <a:gridCol w="2466975"/>
              </a:tblGrid>
              <a:tr h="1421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проекту</a:t>
                      </a: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2727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Modeling and Mitigation of Social Disasters Caused by Catastrophes and Terrorism Human and Social Aspects of Security related to NATO’s strategic objectives</a:t>
                      </a:r>
                      <a:endParaRPr kumimoji="0" lang="uk-UA" sz="35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ІПСА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Long-Range Stand-off Microwave radar for Personnel Protection</a:t>
                      </a:r>
                      <a:endParaRPr kumimoji="0" lang="uk-UA" sz="35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РТФ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62013" y="41275"/>
            <a:ext cx="70040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  <a:r>
              <a:rPr lang="uk-UA" sz="5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проекти </a:t>
            </a:r>
            <a:r>
              <a:rPr lang="en-US" sz="5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NATO</a:t>
            </a:r>
            <a:endParaRPr lang="uk-UA" sz="54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13329" name="Picture 2" descr="C:\Documents and Settings\Admin\Рабочий стол\nato_ot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13"/>
            <a:ext cx="1447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27875" y="207963"/>
            <a:ext cx="1860550" cy="923925"/>
            <a:chOff x="4326" y="0"/>
            <a:chExt cx="1578" cy="839"/>
          </a:xfrm>
        </p:grpSpPr>
        <p:sp>
          <p:nvSpPr>
            <p:cNvPr id="13331" name="AutoShape 5"/>
            <p:cNvSpPr>
              <a:spLocks noChangeArrowheads="1"/>
            </p:cNvSpPr>
            <p:nvPr/>
          </p:nvSpPr>
          <p:spPr bwMode="auto">
            <a:xfrm>
              <a:off x="4326" y="0"/>
              <a:ext cx="1578" cy="839"/>
            </a:xfrm>
            <a:prstGeom prst="irregularSeal2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20656886">
              <a:off x="4685" y="231"/>
              <a:ext cx="7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3300"/>
                  </a:solidFill>
                  <a:latin typeface="Tahoma" pitchFamily="34" charset="0"/>
                </a:rPr>
                <a:t>NEW</a:t>
              </a:r>
              <a:r>
                <a:rPr lang="uk-UA" sz="2200" dirty="0">
                  <a:solidFill>
                    <a:srgbClr val="FF3300"/>
                  </a:solidFill>
                  <a:latin typeface="Tahoma" pitchFamily="34" charset="0"/>
                </a:rPr>
                <a:t>!</a:t>
              </a:r>
              <a:endParaRPr lang="ru-RU" sz="2200" dirty="0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756554" y="6348291"/>
            <a:ext cx="1895475" cy="41116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3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2015 </a:t>
            </a:r>
            <a:r>
              <a:rPr lang="uk-UA" sz="3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2500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3121" y="645682"/>
            <a:ext cx="1746015" cy="25726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1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18.02.2016 </a:t>
            </a:r>
            <a:r>
              <a:rPr lang="uk-UA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8489"/>
            <a:ext cx="9143999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uk-UA" sz="2200" dirty="0" smtClean="0">
                <a:solidFill>
                  <a:srgbClr val="0066FF"/>
                </a:solidFill>
                <a:latin typeface="Tahoma" pitchFamily="34" charset="0"/>
              </a:rPr>
              <a:t>Представлення у міжнародному просторі</a:t>
            </a:r>
            <a:r>
              <a:rPr lang="en-US" sz="22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uk-UA" sz="2200" dirty="0" smtClean="0">
                <a:solidFill>
                  <a:srgbClr val="0066FF"/>
                </a:solidFill>
                <a:latin typeface="Tahoma" pitchFamily="34" charset="0"/>
              </a:rPr>
              <a:t>участі НТУУ "КПІ" в міжнародних проектах через сайти міжнародних офісів</a:t>
            </a:r>
            <a:endParaRPr lang="uk-UA" sz="2200" dirty="0">
              <a:solidFill>
                <a:srgbClr val="0066FF"/>
              </a:solidFill>
              <a:latin typeface="Tahoma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0746"/>
              </p:ext>
            </p:extLst>
          </p:nvPr>
        </p:nvGraphicFramePr>
        <p:xfrm>
          <a:off x="135651" y="890208"/>
          <a:ext cx="8872696" cy="586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55"/>
                <a:gridCol w="1061884"/>
                <a:gridCol w="1071716"/>
                <a:gridCol w="1101213"/>
                <a:gridCol w="1435510"/>
                <a:gridCol w="1209368"/>
                <a:gridCol w="1042219"/>
                <a:gridCol w="926231"/>
              </a:tblGrid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uk-UA" sz="1400" b="1" i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21/40</a:t>
                      </a:r>
                      <a:endParaRPr lang="uk-UA" sz="1400" b="1" i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ERASMUS+KA2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ERASMUS+KA1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TEMPUS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ERASMUS MUNDUS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7FP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HORIZON 2020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NATO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ІПСА   (5)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ХТФ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ФІОТ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ФАКС  (3)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</a:t>
                      </a: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ФЕЛ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ІФФ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ФПМ   (4)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ІЕЕ  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ФБМІ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ТЕФ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ФММ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ВПІ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ФЛ  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+/</a:t>
                      </a: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ІТС  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ММІ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ФСП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ІХФ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ФБТ     (2)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ФЕА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ФТІ 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uk-UA" sz="14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РТФ     (1)</a:t>
                      </a:r>
                      <a:endParaRPr lang="uk-UA" sz="14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uk-UA" sz="1800" b="1" dirty="0">
                        <a:solidFill>
                          <a:srgbClr val="0066FF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C:\Documents and Settings\Admin\Рабочий стол\nato_ot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910" y="678563"/>
            <a:ext cx="524386" cy="2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6"/>
          <p:cNvPicPr>
            <a:picLocks noChangeAspect="1"/>
          </p:cNvPicPr>
          <p:nvPr/>
        </p:nvPicPr>
        <p:blipFill>
          <a:blip r:embed="rId3"/>
          <a:srcRect l="21996" t="21870" r="21754" b="22926"/>
          <a:stretch>
            <a:fillRect/>
          </a:stretch>
        </p:blipFill>
        <p:spPr bwMode="auto">
          <a:xfrm>
            <a:off x="7413523" y="593382"/>
            <a:ext cx="537036" cy="3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fp7_e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298" y="644907"/>
            <a:ext cx="342964" cy="2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120" y="618061"/>
            <a:ext cx="637177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0478" y="671416"/>
            <a:ext cx="1069384" cy="19934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" name="Picture 62" descr="tempus-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9383" y="623801"/>
            <a:ext cx="480219" cy="370681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2737" y="6311757"/>
            <a:ext cx="1895475" cy="38806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2015 </a:t>
            </a:r>
            <a:r>
              <a:rPr lang="uk-UA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00284" y="935181"/>
            <a:ext cx="5447076" cy="3104183"/>
            <a:chOff x="0" y="1628800"/>
            <a:chExt cx="9144000" cy="5229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28800"/>
              <a:ext cx="9144000" cy="16455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831433"/>
              <a:ext cx="6600825" cy="8858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0" y="3568305"/>
              <a:ext cx="5406116" cy="32677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68305"/>
              <a:ext cx="5868144" cy="90234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96" b="14164"/>
            <a:stretch/>
          </p:blipFill>
          <p:spPr bwMode="auto">
            <a:xfrm>
              <a:off x="4932040" y="4470648"/>
              <a:ext cx="4211960" cy="23873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8489"/>
            <a:ext cx="9143999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uk-UA" sz="2800" dirty="0" smtClean="0">
                <a:solidFill>
                  <a:srgbClr val="0066FF"/>
                </a:solidFill>
                <a:latin typeface="Tahoma" pitchFamily="34" charset="0"/>
              </a:rPr>
              <a:t>Представлення КПІ у міжнародному просторі через сайти університетів-партнерів</a:t>
            </a:r>
            <a:endParaRPr lang="uk-UA" sz="2800" dirty="0">
              <a:solidFill>
                <a:srgbClr val="0066FF"/>
              </a:solidFill>
              <a:latin typeface="Tahoma" pitchFamily="34" charset="0"/>
            </a:endParaRPr>
          </a:p>
        </p:txBody>
      </p:sp>
      <p:pic>
        <p:nvPicPr>
          <p:cNvPr id="11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736" y="1897892"/>
            <a:ext cx="4238764" cy="4004145"/>
          </a:xfrm>
          <a:prstGeom prst="rect">
            <a:avLst/>
          </a:prstGeom>
          <a:noFill/>
          <a:ln w="38100" cmpd="sng">
            <a:solidFill>
              <a:schemeClr val="accent5">
                <a:lumMod val="2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979718" y="4094018"/>
            <a:ext cx="5164282" cy="2763982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010891" y="4094018"/>
            <a:ext cx="5133109" cy="2763982"/>
            <a:chOff x="0" y="1534998"/>
            <a:chExt cx="9144000" cy="532247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666853"/>
              <a:ext cx="8414328" cy="319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4998"/>
              <a:ext cx="9144000" cy="205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05064"/>
              <a:ext cx="8697192" cy="46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08153" y="4680189"/>
            <a:ext cx="4149212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Магдебург</a:t>
            </a: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319252" y="3199397"/>
            <a:ext cx="3605350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Варшава</a:t>
            </a: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451710" y="4768677"/>
            <a:ext cx="3663508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Вроцлав</a:t>
            </a: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8489"/>
            <a:ext cx="9143999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uk-UA" sz="2400" dirty="0" smtClean="0">
                <a:solidFill>
                  <a:srgbClr val="0066FF"/>
                </a:solidFill>
                <a:latin typeface="Tahoma" pitchFamily="34" charset="0"/>
              </a:rPr>
              <a:t>Представлення КПІ у міжнародному просторі через сайти університетів-партнерів – учасників консорціумів,</a:t>
            </a:r>
            <a:r>
              <a:rPr lang="en-US" sz="24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uk-UA" sz="2400" dirty="0" smtClean="0">
                <a:solidFill>
                  <a:srgbClr val="0066FF"/>
                </a:solidFill>
                <a:latin typeface="Tahoma" pitchFamily="34" charset="0"/>
              </a:rPr>
              <a:t>які виконують міжнародні проекти</a:t>
            </a:r>
            <a:endParaRPr lang="uk-UA" sz="2400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6647" y="3329096"/>
            <a:ext cx="3972839" cy="6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44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логотип КПІ</a:t>
            </a:r>
            <a:endParaRPr lang="ru-RU" sz="44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944749" y="3336764"/>
            <a:ext cx="3605350" cy="6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44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домен КПІ:</a:t>
            </a:r>
            <a:endParaRPr lang="ru-RU" sz="44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225859" y="4011780"/>
            <a:ext cx="4857853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http://kpi.ua/</a:t>
            </a: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858568" y="4694841"/>
            <a:ext cx="4955198" cy="13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32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адреса Вашої сторінки проекту, або сайту кафедри/факультету:</a:t>
            </a:r>
            <a:endParaRPr lang="ru-RU" sz="32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944167" y="6005858"/>
            <a:ext cx="5869599" cy="7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</a:t>
            </a:r>
            <a:r>
              <a:rPr lang="en-US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://</a:t>
            </a:r>
            <a:r>
              <a:rPr lang="uk-UA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... .</a:t>
            </a:r>
            <a:r>
              <a:rPr lang="en-US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kpi.ua</a:t>
            </a:r>
            <a:r>
              <a:rPr lang="en-US" sz="4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Documents\Poteshkin\ДМС\Кафедра ЮНЕСКО\Лого от Лены-Оли 12-11-2015\logo_brown_ukr_29-11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9" y="5373432"/>
            <a:ext cx="1344967" cy="13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Poteshkin\ДМС\Кафедра ЮНЕСКО\Лого от Лены-Оли 12-11-2015\logo_brown_eng_19-11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9" y="3902688"/>
            <a:ext cx="1428985" cy="14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6646" y="1334555"/>
            <a:ext cx="9007066" cy="190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National Technical University of Ukraine</a:t>
            </a:r>
            <a:r>
              <a:rPr lang="uk-UA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"Kyiv Polytechnic Institute"</a:t>
            </a:r>
            <a:endParaRPr lang="uk-UA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</a:pPr>
            <a:endParaRPr lang="en-US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uk-UA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Національний технічний університет України "Київський політехнічний інститут"</a:t>
            </a:r>
            <a:endParaRPr lang="ru-RU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1120" y="776336"/>
            <a:ext cx="9001760" cy="5971132"/>
          </a:xfrm>
        </p:spPr>
        <p:txBody>
          <a:bodyPr wrap="square" lIns="18000" tIns="10800" rIns="18000" bIns="10800">
            <a:spAutoFit/>
          </a:bodyPr>
          <a:lstStyle/>
          <a:p>
            <a:pPr marL="542925" indent="-542925">
              <a:lnSpc>
                <a:spcPct val="90000"/>
              </a:lnSpc>
              <a:spcAft>
                <a:spcPts val="200"/>
              </a:spcAft>
              <a:buFontTx/>
              <a:buAutoNum type="arabicParenR"/>
            </a:pP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перевірити сайти партнерів на наявність посилання на сайт КПІ та/або сайт сторінки проекту, сайт міжнародного офісу, сайт підрозділу відповідною мовою;</a:t>
            </a:r>
          </a:p>
          <a:p>
            <a:pPr marL="542925" indent="-542925">
              <a:lnSpc>
                <a:spcPct val="90000"/>
              </a:lnSpc>
              <a:spcAft>
                <a:spcPts val="200"/>
              </a:spcAft>
              <a:buFontTx/>
              <a:buAutoNum type="arabicParenR"/>
            </a:pP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перевірити правильність посилання на сайт КПІ та/або інші посилання на Ваші сайти/сторінки;</a:t>
            </a:r>
          </a:p>
          <a:p>
            <a:pPr marL="542925" indent="-542925">
              <a:lnSpc>
                <a:spcPct val="90000"/>
              </a:lnSpc>
              <a:spcAft>
                <a:spcPts val="200"/>
              </a:spcAft>
              <a:buFontTx/>
              <a:buAutoNum type="arabicParenR"/>
            </a:pP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 відсутності посилань написати листа з пропозицією розмістити посилання на сайті </a:t>
            </a:r>
            <a:r>
              <a:rPr lang="uk-UA" sz="2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університета-партнера</a:t>
            </a: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; в листі </a:t>
            </a:r>
            <a:r>
              <a:rPr lang="uk-UA" sz="2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обов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'</a:t>
            </a:r>
            <a:r>
              <a:rPr lang="uk-UA" sz="2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язково</a:t>
            </a: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вказати правильну назву КПІ, правильні посилання на сайт КПІ та/або Ваші сайти і додати файл з логотипом КПІ;</a:t>
            </a:r>
          </a:p>
          <a:p>
            <a:pPr marL="542925" indent="-542925">
              <a:lnSpc>
                <a:spcPct val="90000"/>
              </a:lnSpc>
              <a:spcAft>
                <a:spcPts val="200"/>
              </a:spcAft>
              <a:buFontTx/>
              <a:buAutoNum type="arabicParenR"/>
            </a:pP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 наявності неправильного посилання написати листа </a:t>
            </a:r>
            <a:r>
              <a:rPr lang="uk-UA" sz="24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 пропозицією </a:t>
            </a: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змінити їх на правильні і </a:t>
            </a:r>
            <a:r>
              <a:rPr lang="uk-UA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вказати правильну назву КПІ, правильні посилання на сайт КПІ та/або Ваші сайти і додати файл з логотипом </a:t>
            </a: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КПІ.</a:t>
            </a:r>
            <a:endParaRPr lang="en-US" sz="2400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Рекомендації</a:t>
            </a:r>
            <a:endParaRPr lang="uk-UA" sz="40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976"/>
            <a:ext cx="9114489" cy="605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47485" y="3588774"/>
            <a:ext cx="8819535" cy="580103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8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8163"/>
            <a:ext cx="91440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35972" y="1769806"/>
            <a:ext cx="8819535" cy="698091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255636" y="2848897"/>
            <a:ext cx="8819535" cy="749709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235971" y="4827639"/>
            <a:ext cx="8819535" cy="580103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042989"/>
          <a:ext cx="9144000" cy="5793486"/>
        </p:xfrm>
        <a:graphic>
          <a:graphicData uri="http://schemas.openxmlformats.org/drawingml/2006/table">
            <a:tbl>
              <a:tblPr/>
              <a:tblGrid>
                <a:gridCol w="6836735"/>
                <a:gridCol w="2307265"/>
              </a:tblGrid>
              <a:tr h="763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проекту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25559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Розвиток мережевої інфраструктури для підтримки молодіжного інноваційного підприємництва в </a:t>
                      </a:r>
                      <a:r>
                        <a:rPr kumimoji="0" lang="uk-UA" sz="33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фаблаб</a:t>
                      </a:r>
                      <a:r>
                        <a:rPr kumimoji="0" lang="uk-UA" sz="3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платформах 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ІПСА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9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3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Розвиток ступеневої освіти за напрямом очищення води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ХТФ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3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Створення сучасної магістерської програми в галузі інформаційних систем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ФІОТ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проекти E</a:t>
            </a:r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36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KA2 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виграли у 2015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році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24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3092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788" y="563563"/>
            <a:ext cx="2462212" cy="47148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3663" y="488950"/>
            <a:ext cx="2016125" cy="935038"/>
            <a:chOff x="4326" y="0"/>
            <a:chExt cx="1578" cy="839"/>
          </a:xfrm>
        </p:grpSpPr>
        <p:sp>
          <p:nvSpPr>
            <p:cNvPr id="3094" name="AutoShape 5"/>
            <p:cNvSpPr>
              <a:spLocks noChangeArrowheads="1"/>
            </p:cNvSpPr>
            <p:nvPr/>
          </p:nvSpPr>
          <p:spPr bwMode="auto">
            <a:xfrm>
              <a:off x="4326" y="0"/>
              <a:ext cx="1578" cy="839"/>
            </a:xfrm>
            <a:prstGeom prst="irregularSeal2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20656886">
              <a:off x="4686" y="231"/>
              <a:ext cx="75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3300"/>
                  </a:solidFill>
                  <a:latin typeface="Tahoma" pitchFamily="34" charset="0"/>
                </a:rPr>
                <a:t>NEW</a:t>
              </a:r>
              <a:r>
                <a:rPr lang="uk-UA" sz="2200" dirty="0">
                  <a:solidFill>
                    <a:srgbClr val="FF3300"/>
                  </a:solidFill>
                  <a:latin typeface="Tahoma" pitchFamily="34" charset="0"/>
                </a:rPr>
                <a:t>!</a:t>
              </a:r>
              <a:endParaRPr lang="ru-RU" sz="2200" dirty="0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5637" y="3588774"/>
            <a:ext cx="8819535" cy="1425678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korp-1-old-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" y="5451475"/>
            <a:ext cx="87550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7813" y="1312863"/>
            <a:ext cx="8518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kumimoji="1" lang="uk-UA" sz="1080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Дякую</a:t>
            </a:r>
            <a:br>
              <a:rPr kumimoji="1" lang="uk-UA" sz="1080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1" lang="uk-UA" sz="1080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за увагу !</a:t>
            </a:r>
            <a:endParaRPr kumimoji="1" lang="en-US" sz="1080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" y="1174698"/>
            <a:ext cx="8921750" cy="5341937"/>
          </a:xfrm>
        </p:spPr>
        <p:txBody>
          <a:bodyPr lIns="18000" tIns="10800" rIns="18000" bIns="10800">
            <a:spAutoFit/>
          </a:bodyPr>
          <a:lstStyle/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ru-RU" sz="2750" b="1" dirty="0" smtClean="0">
                <a:solidFill>
                  <a:srgbClr val="0066FF"/>
                </a:solidFill>
                <a:latin typeface="Tahoma" pitchFamily="34" charset="0"/>
              </a:rPr>
              <a:t>NEW MODEL OF THE THIRD CYCLE IN ENGINEERING EDUCATION DUE TO BOLOGNA PROCESS IN BY, RU, UA</a:t>
            </a:r>
            <a:r>
              <a:rPr lang="ru-RU" sz="2750" dirty="0" smtClean="0">
                <a:solidFill>
                  <a:srgbClr val="0066FF"/>
                </a:solidFill>
              </a:rPr>
              <a:t> </a:t>
            </a:r>
            <a:r>
              <a:rPr lang="en-US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</a:t>
            </a:r>
            <a:r>
              <a:rPr lang="uk-UA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ФАКС</a:t>
            </a:r>
            <a:r>
              <a:rPr lang="en-US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) </a:t>
            </a:r>
            <a:endParaRPr lang="uk-UA" sz="275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ru-RU" sz="2750" b="1" dirty="0" smtClean="0">
                <a:solidFill>
                  <a:srgbClr val="0066FF"/>
                </a:solidFill>
                <a:latin typeface="Tahoma" pitchFamily="34" charset="0"/>
              </a:rPr>
              <a:t>A NETWORK FOR DEVELOPING LIFELONG LEARNING IN ARMENIA, GEORGIA AND UKRAINE</a:t>
            </a:r>
            <a:r>
              <a:rPr lang="ru-RU" sz="275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</a:t>
            </a:r>
            <a:r>
              <a:rPr lang="uk-UA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ФІОТ</a:t>
            </a:r>
            <a:r>
              <a:rPr lang="en-US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)</a:t>
            </a:r>
            <a:endParaRPr lang="ru-RU" sz="275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ru-RU" sz="2750" b="1" dirty="0" smtClean="0">
                <a:solidFill>
                  <a:srgbClr val="0066FF"/>
                </a:solidFill>
                <a:latin typeface="Tahoma" pitchFamily="34" charset="0"/>
              </a:rPr>
              <a:t>BIOMEDICAL ENGINEERING EDUCATION TEMPUS INITIATIVE IN EASTERN NEIGHBOURING AREA</a:t>
            </a:r>
            <a:r>
              <a:rPr lang="ru-RU" sz="2750" dirty="0" smtClean="0">
                <a:solidFill>
                  <a:srgbClr val="0066FF"/>
                </a:solidFill>
              </a:rPr>
              <a:t> </a:t>
            </a:r>
            <a:r>
              <a:rPr lang="ru-RU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(ФЕЛ) </a:t>
            </a:r>
            <a:r>
              <a:rPr lang="en-US" sz="275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 </a:t>
            </a:r>
            <a:endParaRPr lang="ru-RU" sz="275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ru-RU" sz="2750" b="1" dirty="0" smtClean="0">
                <a:solidFill>
                  <a:srgbClr val="0066FF"/>
                </a:solidFill>
                <a:latin typeface="Tahoma" pitchFamily="34" charset="0"/>
              </a:rPr>
              <a:t>MODERNIZATION OF POSTGRADUATE STUDIES ON SECURITY AND RESILIENCE FOR HUMAN AND INDUSTRY RELATED DOMAINS</a:t>
            </a:r>
            <a:r>
              <a:rPr lang="en-US" sz="2750" b="1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</a:t>
            </a:r>
            <a:r>
              <a:rPr lang="ru-RU" sz="27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Інститут</a:t>
            </a:r>
            <a:r>
              <a:rPr lang="ru-RU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ru-RU" sz="27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спецзв</a:t>
            </a:r>
            <a:r>
              <a:rPr lang="en-US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'</a:t>
            </a:r>
            <a:r>
              <a:rPr lang="uk-UA" sz="27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язку</a:t>
            </a:r>
            <a:r>
              <a:rPr lang="ru-RU" sz="27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)</a:t>
            </a:r>
            <a:r>
              <a:rPr lang="ru-RU" sz="275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3338" y="23558"/>
            <a:ext cx="9177338" cy="10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проектів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TEMPUS,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які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виконувались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у 201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році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Picture 62" descr="tempus-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563" y="6078538"/>
            <a:ext cx="960437" cy="741362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2550" y="1042014"/>
            <a:ext cx="8921750" cy="5778500"/>
          </a:xfrm>
        </p:spPr>
        <p:txBody>
          <a:bodyPr lIns="18000" tIns="10800" rIns="18000" bIns="10800">
            <a:spAutoFit/>
          </a:bodyPr>
          <a:lstStyle/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None/>
              <a:defRPr/>
            </a:pPr>
            <a:r>
              <a:rPr lang="en-US" sz="2600" b="1" dirty="0" smtClean="0">
                <a:solidFill>
                  <a:srgbClr val="0066FF"/>
                </a:solidFill>
                <a:latin typeface="Tahoma" pitchFamily="34" charset="0"/>
              </a:rPr>
              <a:t>5</a:t>
            </a:r>
            <a:r>
              <a:rPr lang="uk-UA" sz="2600" b="1" dirty="0" smtClean="0">
                <a:solidFill>
                  <a:srgbClr val="0066FF"/>
                </a:solidFill>
                <a:latin typeface="Tahoma" pitchFamily="34" charset="0"/>
              </a:rPr>
              <a:t>.	</a:t>
            </a:r>
            <a:r>
              <a:rPr lang="ru-RU" sz="2600" b="1" dirty="0" smtClean="0">
                <a:solidFill>
                  <a:srgbClr val="0066FF"/>
                </a:solidFill>
                <a:latin typeface="Tahoma" pitchFamily="34" charset="0"/>
              </a:rPr>
              <a:t>MODERNIZATION OF TWO CYCLES (MA, BA) OF COMPETENCE-BASED CURRICULA IN MATERIAL  ENGINEERING ACCORDING TO THE BEST EXPERIENCE OF BOLOGNA PROCESS</a:t>
            </a:r>
            <a:r>
              <a:rPr lang="ru-RU" sz="26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(ІФФ) </a:t>
            </a: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 startAt="6"/>
              <a:defRPr/>
            </a:pPr>
            <a:r>
              <a:rPr lang="ru-RU" sz="2600" b="1" dirty="0" smtClean="0">
                <a:solidFill>
                  <a:srgbClr val="0066FF"/>
                </a:solidFill>
                <a:latin typeface="Tahoma" pitchFamily="34" charset="0"/>
              </a:rPr>
              <a:t>A METHODOLOGY FOR THE FORMATION OF HIGHLY QUALIFIED ENGINEERS AT MASTERS LEVEL IN THE DESIGN AND DEVELOPMENT OF ADVANCED INDUSTRIAL INFORMATICS SYSTEMS</a:t>
            </a:r>
            <a:r>
              <a:rPr lang="ru-RU" sz="2600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(ФПМ) </a:t>
            </a: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None/>
              <a:defRPr/>
            </a:pPr>
            <a:r>
              <a:rPr lang="en-US" sz="2600" b="1" dirty="0" smtClean="0">
                <a:solidFill>
                  <a:srgbClr val="0066FF"/>
                </a:solidFill>
                <a:latin typeface="Tahoma" pitchFamily="34" charset="0"/>
              </a:rPr>
              <a:t>7.	INNOVATION HYBRID STRATEGY OF IT-OUTSOURCING PARTNERSHIP WITH ENTERPRISES</a:t>
            </a:r>
            <a:r>
              <a:rPr lang="uk-UA" sz="2600" b="1" dirty="0" smtClean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</a:t>
            </a:r>
            <a:r>
              <a:rPr lang="uk-U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ІПСА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)</a:t>
            </a:r>
          </a:p>
          <a:p>
            <a:pPr marL="514350" indent="-514350">
              <a:lnSpc>
                <a:spcPct val="90000"/>
              </a:lnSpc>
              <a:spcAft>
                <a:spcPts val="300"/>
              </a:spcAft>
              <a:buFontTx/>
              <a:buAutoNum type="arabicPeriod" startAt="8"/>
              <a:defRPr/>
            </a:pPr>
            <a:r>
              <a:rPr lang="en-US" sz="2600" b="1" dirty="0" smtClean="0">
                <a:solidFill>
                  <a:srgbClr val="0066FF"/>
                </a:solidFill>
                <a:latin typeface="Tahoma" pitchFamily="34" charset="0"/>
              </a:rPr>
              <a:t>REFORMATION OF THE CURRICULA ON BUILT ENVIRONMENT IN THE EASTERN NEIGHBORING AREA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(ІЕЕ)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3338" y="31136"/>
            <a:ext cx="9177338" cy="10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проектів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TEMPUS,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які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виконувались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у 201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році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0" name="Picture 62" descr="tempus-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563" y="6078538"/>
            <a:ext cx="960437" cy="741362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0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16</a:t>
            </a:r>
            <a:r>
              <a:rPr lang="uk-UA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проектів E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47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KA1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47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grpSp>
        <p:nvGrpSpPr>
          <p:cNvPr id="2" name="Группа 73"/>
          <p:cNvGrpSpPr/>
          <p:nvPr/>
        </p:nvGrpSpPr>
        <p:grpSpPr>
          <a:xfrm>
            <a:off x="0" y="685367"/>
            <a:ext cx="9144000" cy="6027161"/>
            <a:chOff x="0" y="685367"/>
            <a:chExt cx="9144000" cy="6027161"/>
          </a:xfrm>
        </p:grpSpPr>
        <p:grpSp>
          <p:nvGrpSpPr>
            <p:cNvPr id="3" name="Группа 43"/>
            <p:cNvGrpSpPr/>
            <p:nvPr/>
          </p:nvGrpSpPr>
          <p:grpSpPr>
            <a:xfrm>
              <a:off x="0" y="685367"/>
              <a:ext cx="9144000" cy="6027161"/>
              <a:chOff x="0" y="685367"/>
              <a:chExt cx="9144000" cy="6027161"/>
            </a:xfrm>
          </p:grpSpPr>
          <p:pic>
            <p:nvPicPr>
              <p:cNvPr id="1030" name="Picture 6" descr="C:\Documents and Settings\Admin\Рабочий стол\Копия (3) Europe_countries_map_uk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959354"/>
                <a:ext cx="9144000" cy="5753174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21356694">
                <a:off x="208107" y="685367"/>
                <a:ext cx="2016125" cy="935037"/>
                <a:chOff x="4326" y="0"/>
                <a:chExt cx="1578" cy="839"/>
              </a:xfrm>
            </p:grpSpPr>
            <p:sp>
              <p:nvSpPr>
                <p:cNvPr id="17" name="AutoShape 5"/>
                <p:cNvSpPr>
                  <a:spLocks noChangeArrowheads="1"/>
                </p:cNvSpPr>
                <p:nvPr/>
              </p:nvSpPr>
              <p:spPr bwMode="auto">
                <a:xfrm>
                  <a:off x="4326" y="0"/>
                  <a:ext cx="1578" cy="839"/>
                </a:xfrm>
                <a:prstGeom prst="irregularSeal2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rgbClr val="990000"/>
                  </a:prstShdw>
                </a:effectLst>
              </p:spPr>
              <p:txBody>
                <a:bodyPr wrap="none" anchor="ctr"/>
                <a:lstStyle/>
                <a:p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 rot="20656886">
                  <a:off x="4686" y="231"/>
                  <a:ext cx="753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dirty="0">
                      <a:solidFill>
                        <a:srgbClr val="C00000"/>
                      </a:solidFill>
                      <a:latin typeface="Tahoma" pitchFamily="34" charset="0"/>
                    </a:rPr>
                    <a:t>NEW</a:t>
                  </a:r>
                  <a:r>
                    <a:rPr lang="uk-UA" sz="2200" dirty="0">
                      <a:solidFill>
                        <a:srgbClr val="C00000"/>
                      </a:solidFill>
                      <a:latin typeface="Tahoma" pitchFamily="34" charset="0"/>
                    </a:rPr>
                    <a:t>!</a:t>
                  </a:r>
                  <a:endParaRPr lang="ru-RU" sz="2200" dirty="0">
                    <a:solidFill>
                      <a:srgbClr val="C00000"/>
                    </a:solidFill>
                    <a:latin typeface="Tahoma" pitchFamily="34" charset="0"/>
                  </a:endParaRPr>
                </a:p>
              </p:txBody>
            </p:sp>
          </p:grpSp>
        </p:grpSp>
        <p:grpSp>
          <p:nvGrpSpPr>
            <p:cNvPr id="5" name="Группа 71"/>
            <p:cNvGrpSpPr/>
            <p:nvPr/>
          </p:nvGrpSpPr>
          <p:grpSpPr>
            <a:xfrm>
              <a:off x="1264227" y="810234"/>
              <a:ext cx="7879773" cy="5650982"/>
              <a:chOff x="1264227" y="810234"/>
              <a:chExt cx="7879773" cy="5650982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5947219" y="810234"/>
                <a:ext cx="801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Рига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Блок-схема: узел 20"/>
              <p:cNvSpPr/>
              <p:nvPr/>
            </p:nvSpPr>
            <p:spPr>
              <a:xfrm>
                <a:off x="5870865" y="1080655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4869875" y="2292929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873491" y="1980943"/>
                <a:ext cx="11208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Щецин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320301" y="2261497"/>
                <a:ext cx="11240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Торунь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Блок-схема: узел 24"/>
              <p:cNvSpPr/>
              <p:nvPr/>
            </p:nvSpPr>
            <p:spPr>
              <a:xfrm>
                <a:off x="5233555" y="2407228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919510" y="2642499"/>
                <a:ext cx="11448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Жешув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Блок-схема: узел 26"/>
              <p:cNvSpPr/>
              <p:nvPr/>
            </p:nvSpPr>
            <p:spPr>
              <a:xfrm>
                <a:off x="5801592" y="2809011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Блок-схема: узел 27"/>
              <p:cNvSpPr/>
              <p:nvPr/>
            </p:nvSpPr>
            <p:spPr>
              <a:xfrm>
                <a:off x="5167750" y="2975263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254492" y="2850317"/>
                <a:ext cx="1327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Вроцлав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618176" y="3078916"/>
                <a:ext cx="11272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Глівіце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Блок-схема: узел 30"/>
              <p:cNvSpPr/>
              <p:nvPr/>
            </p:nvSpPr>
            <p:spPr>
              <a:xfrm>
                <a:off x="5531429" y="3214256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Блок-схема: узел 31"/>
              <p:cNvSpPr/>
              <p:nvPr/>
            </p:nvSpPr>
            <p:spPr>
              <a:xfrm>
                <a:off x="3605646" y="3273138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158991" y="3352544"/>
                <a:ext cx="18533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Люксембург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Блок-схема: узел 33"/>
              <p:cNvSpPr/>
              <p:nvPr/>
            </p:nvSpPr>
            <p:spPr>
              <a:xfrm>
                <a:off x="1264227" y="6189520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451418" y="6061106"/>
                <a:ext cx="12859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Гранада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Блок-схема: узел 35"/>
              <p:cNvSpPr/>
              <p:nvPr/>
            </p:nvSpPr>
            <p:spPr>
              <a:xfrm>
                <a:off x="1707573" y="5728854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822027" y="5496533"/>
                <a:ext cx="1370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Валенсія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Блок-схема: узел 37"/>
              <p:cNvSpPr/>
              <p:nvPr/>
            </p:nvSpPr>
            <p:spPr>
              <a:xfrm>
                <a:off x="4935682" y="3501736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5063993" y="3366398"/>
                <a:ext cx="8483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Брно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3332016" y="2812475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275765" y="2697916"/>
                <a:ext cx="11641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Льовен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3020290" y="3903518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134745" y="3702369"/>
                <a:ext cx="9124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Нансі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Блок-схема: узел 44"/>
              <p:cNvSpPr/>
              <p:nvPr/>
            </p:nvSpPr>
            <p:spPr>
              <a:xfrm>
                <a:off x="3546766" y="2289465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093181" y="1956698"/>
                <a:ext cx="15071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Гронінген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Блок-схема: узел 46"/>
              <p:cNvSpPr/>
              <p:nvPr/>
            </p:nvSpPr>
            <p:spPr>
              <a:xfrm>
                <a:off x="3785754" y="4513121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82893" y="4398561"/>
                <a:ext cx="979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Мілан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Блок-схема: узел 48"/>
              <p:cNvSpPr/>
              <p:nvPr/>
            </p:nvSpPr>
            <p:spPr>
              <a:xfrm>
                <a:off x="4128654" y="3016828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274283" y="2940370"/>
                <a:ext cx="856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Йена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Блок-схема: узел 50"/>
              <p:cNvSpPr/>
              <p:nvPr/>
            </p:nvSpPr>
            <p:spPr>
              <a:xfrm>
                <a:off x="7865918" y="5517575"/>
                <a:ext cx="187036" cy="19742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7992723" y="5288717"/>
                <a:ext cx="1151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00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Анкара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46152" y="2406280"/>
                <a:ext cx="13289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uk-UA" sz="4000" b="1" dirty="0" smtClean="0">
                    <a:ln w="11430"/>
                    <a:solidFill>
                      <a:srgbClr val="FF66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Київ</a:t>
                </a:r>
                <a:endParaRPr lang="ru-RU" sz="4000" b="1" dirty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5" name="Picture 14" descr="C:\Documents and Settings\Admin\Рабочий стол\NTUU_KPI_logo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74867" y="1701496"/>
                <a:ext cx="970366" cy="93155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\Рабочий стол\images.jpe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96198" y="3169227"/>
                <a:ext cx="1212273" cy="72736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909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122363"/>
          <a:ext cx="9144000" cy="5740471"/>
        </p:xfrm>
        <a:graphic>
          <a:graphicData uri="http://schemas.openxmlformats.org/drawingml/2006/table">
            <a:tbl>
              <a:tblPr/>
              <a:tblGrid>
                <a:gridCol w="779318"/>
                <a:gridCol w="5897707"/>
                <a:gridCol w="2466975"/>
              </a:tblGrid>
              <a:tr h="9264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п/</a:t>
                      </a: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</a:t>
                      </a:r>
                      <a:endParaRPr kumimoji="0" lang="en-US" sz="29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університету партнера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211305"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Західнопоморський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технологічний університет 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м. Щецин 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(Польща)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ФЕЛ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ФБМІ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1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Університет Миколи Коперника в </a:t>
                      </a: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Торуні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(Польща)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ІПСА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7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Жешувський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політехнічний університет 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(Польща)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ІЕЕ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Вроцлавський університет технологій </a:t>
                      </a:r>
                      <a:r>
                        <a:rPr kumimoji="0" lang="uk-UA" sz="2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(Польща)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ТЕФ, ФЕЛ, ІФФ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8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28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Сілезький університет технологій </a:t>
                      </a: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(Польща)</a:t>
                      </a:r>
                      <a:endParaRPr kumimoji="0" lang="uk-UA" sz="28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?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28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644525"/>
            <a:ext cx="2452687" cy="4857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73125" y="519113"/>
            <a:ext cx="2016125" cy="935037"/>
            <a:chOff x="4326" y="0"/>
            <a:chExt cx="1578" cy="839"/>
          </a:xfrm>
        </p:grpSpPr>
        <p:sp>
          <p:nvSpPr>
            <p:cNvPr id="4131" name="AutoShape 5"/>
            <p:cNvSpPr>
              <a:spLocks noChangeArrowheads="1"/>
            </p:cNvSpPr>
            <p:nvPr/>
          </p:nvSpPr>
          <p:spPr bwMode="auto">
            <a:xfrm>
              <a:off x="4326" y="0"/>
              <a:ext cx="1578" cy="839"/>
            </a:xfrm>
            <a:prstGeom prst="irregularSeal2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20656886">
              <a:off x="4686" y="231"/>
              <a:ext cx="75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3300"/>
                  </a:solidFill>
                  <a:latin typeface="Tahoma" pitchFamily="34" charset="0"/>
                </a:rPr>
                <a:t>NEW</a:t>
              </a:r>
              <a:r>
                <a:rPr lang="uk-UA" sz="2200" dirty="0">
                  <a:solidFill>
                    <a:srgbClr val="FF3300"/>
                  </a:solidFill>
                  <a:latin typeface="Tahoma" pitchFamily="34" charset="0"/>
                </a:rPr>
                <a:t>!</a:t>
              </a:r>
              <a:endParaRPr lang="ru-RU" sz="2200" dirty="0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16</a:t>
            </a:r>
            <a:r>
              <a:rPr lang="uk-UA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проектів E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47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KA1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47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122363"/>
          <a:ext cx="9144000" cy="5745599"/>
        </p:xfrm>
        <a:graphic>
          <a:graphicData uri="http://schemas.openxmlformats.org/drawingml/2006/table">
            <a:tbl>
              <a:tblPr/>
              <a:tblGrid>
                <a:gridCol w="779318"/>
                <a:gridCol w="5897707"/>
                <a:gridCol w="2466975"/>
              </a:tblGrid>
              <a:tr h="9126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п/</a:t>
                      </a: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університету партнера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4590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Ризький технічний університет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(Латвія)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3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ФММ, ВПІ, </a:t>
                      </a: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ФЕЛ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ФЛ, ІТС</a:t>
                      </a:r>
                      <a:endParaRPr lang="uk-UA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8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Університет м. Люксембург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(Королівство Люксембург)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ФПМ, ІТС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2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Університет </a:t>
                      </a: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Гранади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(Іспанія)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ФЕЛ</a:t>
                      </a:r>
                      <a:r>
                        <a:rPr kumimoji="0" lang="uk-UA" sz="3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ФБМІ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9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Політехнічний університет Валенсії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(Іспанія)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ММІ, ФЛ, ІЕЕ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16</a:t>
            </a:r>
            <a:r>
              <a:rPr lang="uk-UA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проектів E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47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KA1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47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5149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644525"/>
            <a:ext cx="2452687" cy="48418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6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090613"/>
          <a:ext cx="9144000" cy="5766523"/>
        </p:xfrm>
        <a:graphic>
          <a:graphicData uri="http://schemas.openxmlformats.org/drawingml/2006/table">
            <a:tbl>
              <a:tblPr/>
              <a:tblGrid>
                <a:gridCol w="779318"/>
                <a:gridCol w="5897707"/>
                <a:gridCol w="2466975"/>
              </a:tblGrid>
              <a:tr h="951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п/</a:t>
                      </a: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університету партнера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097409"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Університет </a:t>
                      </a: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Масарика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(Чехія)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ФСП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5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11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Католицький університет </a:t>
                      </a: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Льовена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(Бельгія)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ФЛ, </a:t>
                      </a: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ФЕЛ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ІФФ, ФАКС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6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12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Вища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школа 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Мін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Нансі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Університет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Лотарингії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Франція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ФЕЛ</a:t>
                      </a:r>
                      <a:r>
                        <a:rPr kumimoji="0" lang="uk-UA" sz="3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ФПМ, ІЕЕ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4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13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Університет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м.Гронінген</a:t>
                      </a:r>
                      <a:endParaRPr kumimoji="0" lang="ru-RU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kumimoji="0" lang="ru-RU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Нідерланди</a:t>
                      </a:r>
                      <a:r>
                        <a:rPr kumimoji="0" lang="ru-RU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  <a:endParaRPr kumimoji="0" lang="uk-UA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ФЛ, ФБМІ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16</a:t>
            </a:r>
            <a:r>
              <a:rPr lang="uk-UA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проектів E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47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KA1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47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6173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623888"/>
            <a:ext cx="2441575" cy="4778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9" name="Group 21"/>
          <p:cNvGraphicFramePr>
            <a:graphicFrameLocks noGrp="1"/>
          </p:cNvGraphicFramePr>
          <p:nvPr>
            <p:ph idx="4294967295"/>
          </p:nvPr>
        </p:nvGraphicFramePr>
        <p:xfrm>
          <a:off x="0" y="1122363"/>
          <a:ext cx="9144000" cy="5735638"/>
        </p:xfrm>
        <a:graphic>
          <a:graphicData uri="http://schemas.openxmlformats.org/drawingml/2006/table">
            <a:tbl>
              <a:tblPr/>
              <a:tblGrid>
                <a:gridCol w="779318"/>
                <a:gridCol w="5704609"/>
                <a:gridCol w="2660073"/>
              </a:tblGrid>
              <a:tr h="932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п/</a:t>
                      </a:r>
                      <a:r>
                        <a:rPr kumimoji="0" lang="uk-UA" sz="2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Назва університету партнера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Партнер від НТУУ “КПІ”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024495">
                <a:tc>
                  <a:txBody>
                    <a:bodyPr/>
                    <a:lstStyle/>
                    <a:p>
                      <a:pPr algn="ctr"/>
                      <a:r>
                        <a:rPr kumimoji="0" lang="uk-UA" sz="30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14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Міланська Політехніка </a:t>
                      </a:r>
                      <a:r>
                        <a:rPr kumimoji="0" lang="uk-UA" sz="3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(Італія)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Для студентів, аспірантів та викладачів всіх факультетів НТУУ «КПІ» за напрямом «</a:t>
                      </a:r>
                      <a:r>
                        <a:rPr kumimoji="0" lang="uk-UA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Engineering</a:t>
                      </a:r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&amp; </a:t>
                      </a:r>
                      <a:r>
                        <a:rPr kumimoji="0" lang="uk-UA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Engineering</a:t>
                      </a:r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uk-UA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Trades</a:t>
                      </a:r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»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72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Єнський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університет імені Фрідріха Шиллера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(Німеччина)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Для студентів та аспірантів всіх факультетів НТУУ «КПІ» за наступними напрямами та спеціальностями: 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Economics; 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 Sociology;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Intercultural Studies;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Law;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Literature and linguistics;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Ecology;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Biology;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</a:t>
                      </a:r>
                      <a:r>
                        <a:rPr kumimoji="0" lang="en-US" sz="12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Geoscience</a:t>
                      </a:r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Geography;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Mathematics;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Slavonic Studies; 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 German as Foreign Language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7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uk-UA" sz="3000" b="1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Близькосхідний технічний університет </a:t>
                      </a:r>
                      <a:r>
                        <a:rPr kumimoji="0" lang="uk-UA" sz="3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(Туреччина)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Для студентів, аспірантів та викладачів всіх факультетів НТУУ «КПІ» за спеціальностями, що  представлені у виші-партнері.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7938"/>
            <a:ext cx="9144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16</a:t>
            </a:r>
            <a:r>
              <a:rPr lang="uk-UA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проектів E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RASMUS+,</a:t>
            </a:r>
            <a:r>
              <a:rPr lang="en-US" sz="47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KA1</a:t>
            </a:r>
            <a:r>
              <a:rPr lang="en-US" sz="47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uk-UA" sz="47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7193" name="Picture 2" descr="C:\Documents and Settings\Admin\Рабочий стол\erasmus+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988" y="644525"/>
            <a:ext cx="2640012" cy="4921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9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D9"/>
      </a:lt1>
      <a:dk2>
        <a:srgbClr val="808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D9"/>
        </a:lt1>
        <a:dk2>
          <a:srgbClr val="808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29781</TotalTime>
  <Words>1223</Words>
  <Application>Microsoft Office PowerPoint</Application>
  <PresentationFormat>Екран (4:3)</PresentationFormat>
  <Paragraphs>327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УМЗ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Шукаев Сергей Николаевич</dc:creator>
  <cp:lastModifiedBy>Komp01</cp:lastModifiedBy>
  <cp:revision>3460</cp:revision>
  <cp:lastPrinted>2016-02-17T13:24:49Z</cp:lastPrinted>
  <dcterms:created xsi:type="dcterms:W3CDTF">2007-02-07T11:17:26Z</dcterms:created>
  <dcterms:modified xsi:type="dcterms:W3CDTF">2016-02-18T13:20:19Z</dcterms:modified>
</cp:coreProperties>
</file>